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32" r:id="rId8"/>
    <p:sldId id="325" r:id="rId9"/>
    <p:sldId id="333" r:id="rId10"/>
    <p:sldId id="278" r:id="rId11"/>
    <p:sldId id="280" r:id="rId12"/>
    <p:sldId id="281" r:id="rId13"/>
    <p:sldId id="282" r:id="rId14"/>
    <p:sldId id="283" r:id="rId15"/>
    <p:sldId id="284" r:id="rId16"/>
    <p:sldId id="331" r:id="rId17"/>
    <p:sldId id="294" r:id="rId18"/>
    <p:sldId id="295" r:id="rId19"/>
    <p:sldId id="285" r:id="rId20"/>
    <p:sldId id="291" r:id="rId21"/>
    <p:sldId id="292" r:id="rId22"/>
    <p:sldId id="293" r:id="rId23"/>
    <p:sldId id="286"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8" d="100"/>
          <a:sy n="98"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2018/9/10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連絡事項</a:t>
            </a:r>
            <a:endParaRPr kumimoji="1" lang="en-US" altLang="ja-JP" baseline="0" dirty="0" smtClean="0"/>
          </a:p>
          <a:p>
            <a:r>
              <a:rPr kumimoji="1" lang="en-US" altLang="ja-JP" baseline="0" dirty="0" smtClean="0"/>
              <a:t>+ </a:t>
            </a:r>
            <a:r>
              <a:rPr kumimoji="1" lang="ja-JP" altLang="en-US" baseline="0" dirty="0" smtClean="0"/>
              <a:t>シラバス確認</a:t>
            </a:r>
            <a:endParaRPr kumimoji="1" lang="en-US" altLang="ja-JP" baseline="0" dirty="0" smtClean="0"/>
          </a:p>
          <a:p>
            <a:r>
              <a:rPr kumimoji="1" lang="en-US" altLang="ja-JP" baseline="0" dirty="0" smtClean="0"/>
              <a:t>+ </a:t>
            </a:r>
            <a:r>
              <a:rPr kumimoji="1" lang="ja-JP" altLang="en-US" baseline="0" dirty="0" smtClean="0"/>
              <a:t>休講情報確認</a:t>
            </a:r>
            <a:endParaRPr kumimoji="1" lang="en-US" altLang="ja-JP" baseline="0" dirty="0" smtClean="0"/>
          </a:p>
          <a:p>
            <a:r>
              <a:rPr kumimoji="1" lang="en-US" altLang="ja-JP" baseline="0" dirty="0" smtClean="0"/>
              <a:t>+ </a:t>
            </a:r>
            <a:r>
              <a:rPr kumimoji="1" lang="ja-JP" altLang="en-US" baseline="0" dirty="0" smtClean="0"/>
              <a:t>試験情報確認</a:t>
            </a:r>
            <a:endParaRPr kumimoji="1" lang="en-US" altLang="ja-JP" baseline="0" dirty="0" smtClean="0"/>
          </a:p>
          <a:p>
            <a:r>
              <a:rPr kumimoji="1" lang="en-US" altLang="ja-JP" baseline="0" dirty="0" smtClean="0"/>
              <a:t>+ </a:t>
            </a:r>
            <a:r>
              <a:rPr kumimoji="1" lang="ja-JP" altLang="en-US" baseline="0" dirty="0" smtClean="0"/>
              <a:t>課題情報確認 </a:t>
            </a:r>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2018/9/10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2018/9/10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53.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smtClean="0"/>
              <a:t>イントロダクション</a:t>
            </a:r>
            <a:r>
              <a:rPr lang="en-US" altLang="ja-JP" sz="3600" dirty="0"/>
              <a:t>1 </a:t>
            </a:r>
            <a:endParaRPr kumimoji="1" lang="ja-JP" altLang="en-US" sz="3600" dirty="0"/>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smtClean="0"/>
              <a:t>到達</a:t>
            </a:r>
            <a:r>
              <a:rPr lang="ja-JP" altLang="en-US" dirty="0"/>
              <a:t>目標</a:t>
            </a:r>
            <a:endParaRPr lang="en-US" altLang="ja-JP" dirty="0" smtClean="0"/>
          </a:p>
          <a:p>
            <a:r>
              <a:rPr lang="ja-JP" altLang="en-US" sz="2400" dirty="0"/>
              <a:t>デジタル画像</a:t>
            </a:r>
            <a:r>
              <a:rPr lang="ja-JP" altLang="en-US" sz="2400" dirty="0" smtClean="0"/>
              <a:t>のデータ</a:t>
            </a:r>
            <a:r>
              <a:rPr lang="ja-JP" altLang="en-US" sz="2400" dirty="0"/>
              <a:t>形式に関する基礎的な用語を正しく利用</a:t>
            </a:r>
            <a:r>
              <a:rPr lang="ja-JP" altLang="en-US" sz="2400" dirty="0" smtClean="0"/>
              <a:t>できる</a:t>
            </a:r>
            <a:endParaRPr lang="en-US" altLang="ja-JP" sz="2400" dirty="0" smtClean="0"/>
          </a:p>
          <a:p>
            <a:r>
              <a:rPr lang="ja-JP" altLang="en-US" sz="2400" dirty="0" smtClean="0"/>
              <a:t>ラスタ画像・ベクタ画像・量子化・標本化・階調数・エイリアシング・ダイナミックレンジ・</a:t>
            </a:r>
            <a:r>
              <a:rPr lang="en-US" altLang="ja-JP" sz="2400" dirty="0" smtClean="0"/>
              <a:t>HDRI</a:t>
            </a:r>
          </a:p>
          <a:p>
            <a:pPr marL="0" indent="0">
              <a:buNone/>
            </a:pPr>
            <a:endParaRPr lang="en-US" altLang="ja-JP" dirty="0"/>
          </a:p>
          <a:p>
            <a:pPr marL="0" indent="0">
              <a:buNone/>
            </a:pPr>
            <a:r>
              <a:rPr lang="en-US" altLang="ja-JP" dirty="0" smtClean="0"/>
              <a:t>Contents</a:t>
            </a:r>
            <a:endParaRPr lang="en-US" altLang="ja-JP" dirty="0"/>
          </a:p>
          <a:p>
            <a:r>
              <a:rPr lang="ja-JP" altLang="en-US" sz="2400" dirty="0" smtClean="0"/>
              <a:t>ラスタ画像とベクター画像</a:t>
            </a:r>
            <a:endParaRPr lang="en-US" altLang="ja-JP" sz="2400" dirty="0" smtClean="0"/>
          </a:p>
          <a:p>
            <a:r>
              <a:rPr lang="ja-JP" altLang="en-US" sz="2400" dirty="0"/>
              <a:t>量子化と</a:t>
            </a:r>
            <a:r>
              <a:rPr lang="ja-JP" altLang="en-US" sz="2400" dirty="0" smtClean="0"/>
              <a:t>標本化</a:t>
            </a:r>
            <a:endParaRPr lang="en-US" altLang="ja-JP" sz="2400" dirty="0" smtClean="0"/>
          </a:p>
          <a:p>
            <a:r>
              <a:rPr lang="ja-JP" altLang="en-US" sz="2400" dirty="0" smtClean="0"/>
              <a:t>階調数</a:t>
            </a:r>
            <a:endParaRPr lang="en-US" altLang="ja-JP" sz="2400" dirty="0" smtClean="0"/>
          </a:p>
          <a:p>
            <a:r>
              <a:rPr kumimoji="1" lang="en-US" altLang="ja-JP" sz="2400" dirty="0" smtClean="0"/>
              <a:t>HDRI</a:t>
            </a:r>
            <a:r>
              <a:rPr kumimoji="1" lang="ja-JP" altLang="en-US" sz="2400" dirty="0" smtClean="0"/>
              <a:t>合成</a:t>
            </a:r>
            <a:endParaRPr kumimoji="1" lang="en-US" altLang="ja-JP" sz="2400" dirty="0" smtClean="0"/>
          </a:p>
          <a:p>
            <a:r>
              <a:rPr lang="ja-JP" altLang="en-US" sz="2400" dirty="0" smtClean="0"/>
              <a:t>自己紹介（おまけ）</a:t>
            </a:r>
            <a:endParaRPr kumimoji="1" lang="ja-JP" altLang="en-US" sz="2400"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smtClean="0">
                    <a:solidFill>
                      <a:schemeClr val="tx1"/>
                    </a:solidFill>
                  </a:rPr>
                  <a:t>を</a:t>
                </a:r>
                <a:r>
                  <a:rPr lang="ja-JP" altLang="en-US" sz="2000" dirty="0" smtClean="0">
                    <a:solidFill>
                      <a:schemeClr val="tx1"/>
                    </a:solidFill>
                  </a:rPr>
                  <a:t>標本化間隔</a:t>
                </a:r>
                <a:r>
                  <a:rPr lang="en-US" altLang="ja-JP" sz="2000" dirty="0" smtClean="0">
                    <a:solidFill>
                      <a:schemeClr val="tx1"/>
                    </a:solidFill>
                  </a:rPr>
                  <a:t>1</a:t>
                </a:r>
                <a:r>
                  <a:rPr lang="ja-JP" altLang="en-US" sz="2000" dirty="0" err="1" smtClean="0">
                    <a:solidFill>
                      <a:schemeClr val="tx1"/>
                    </a:solidFill>
                  </a:rPr>
                  <a:t>，</a:t>
                </a:r>
                <a:r>
                  <a:rPr lang="ja-JP" altLang="en-US" sz="2000" dirty="0" smtClean="0">
                    <a:solidFill>
                      <a:schemeClr val="tx1"/>
                    </a:solidFill>
                  </a:rPr>
                  <a:t>量子化レベル</a:t>
                </a:r>
                <a:r>
                  <a:rPr lang="en-US" altLang="ja-JP" sz="2000" dirty="0">
                    <a:solidFill>
                      <a:schemeClr val="tx1"/>
                    </a:solidFill>
                  </a:rPr>
                  <a:t>8</a:t>
                </a:r>
                <a:r>
                  <a:rPr lang="ja-JP" altLang="en-US" sz="2000" dirty="0" smtClean="0">
                    <a:solidFill>
                      <a:schemeClr val="tx1"/>
                    </a:solidFill>
                  </a:rPr>
                  <a:t>で標本化・量子化せよ．</a:t>
                </a:r>
                <a:endParaRPr lang="en-US" altLang="ja-JP" sz="2000" dirty="0" smtClean="0">
                  <a:solidFill>
                    <a:schemeClr val="tx1"/>
                  </a:solidFill>
                </a:endParaRPr>
              </a:p>
              <a:p>
                <a:pPr marL="0" indent="0">
                  <a:lnSpc>
                    <a:spcPct val="100000"/>
                  </a:lnSpc>
                  <a:spcBef>
                    <a:spcPts val="600"/>
                  </a:spcBef>
                  <a:buNone/>
                </a:pPr>
                <a:r>
                  <a:rPr lang="ja-JP" altLang="en-US" sz="2000" dirty="0" smtClean="0">
                    <a:solidFill>
                      <a:schemeClr val="tx1"/>
                    </a:solidFill>
                  </a:rPr>
                  <a:t>ただし，定義域は</a:t>
                </a:r>
                <a:r>
                  <a:rPr lang="ja-JP" altLang="en-US" sz="2000" dirty="0">
                    <a:solidFill>
                      <a:schemeClr val="tx1"/>
                    </a:solidFill>
                  </a:rPr>
                  <a:t>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smtClean="0">
                    <a:solidFill>
                      <a:schemeClr val="tx1"/>
                    </a:solidFill>
                  </a:rPr>
                  <a:t>，</a:t>
                </a:r>
                <a:r>
                  <a:rPr lang="ja-JP" altLang="en-US" sz="2000" dirty="0" smtClean="0">
                    <a:solidFill>
                      <a:schemeClr val="tx1"/>
                    </a:solidFill>
                  </a:rPr>
                  <a:t> 量子化</a:t>
                </a:r>
                <a:r>
                  <a:rPr lang="ja-JP" altLang="en-US" sz="2000" dirty="0">
                    <a:solidFill>
                      <a:schemeClr val="tx1"/>
                    </a:solidFill>
                  </a:rPr>
                  <a:t>後</a:t>
                </a:r>
                <a:r>
                  <a:rPr lang="ja-JP" altLang="en-US" sz="2000" dirty="0" smtClean="0">
                    <a:solidFill>
                      <a:schemeClr val="tx1"/>
                    </a:solidFill>
                  </a:rPr>
                  <a:t>の値は｛</a:t>
                </a:r>
                <a:r>
                  <a:rPr lang="en-US" altLang="ja-JP" sz="2000" dirty="0" smtClean="0">
                    <a:solidFill>
                      <a:schemeClr val="tx1"/>
                    </a:solidFill>
                  </a:rPr>
                  <a:t>0,1,2,3,4,5,6,7</a:t>
                </a:r>
                <a:r>
                  <a:rPr lang="ja-JP" altLang="en-US" sz="2000" dirty="0" smtClean="0">
                    <a:solidFill>
                      <a:schemeClr val="tx1"/>
                    </a:solidFill>
                  </a:rPr>
                  <a:t>｝とせよ．</a:t>
                </a:r>
                <a:endParaRPr lang="en-US" altLang="ja-JP" sz="2000" dirty="0" smtClean="0">
                  <a:solidFill>
                    <a:schemeClr val="tx1"/>
                  </a:solidFill>
                </a:endParaRPr>
              </a:p>
              <a:p>
                <a:pPr marL="0" indent="0">
                  <a:lnSpc>
                    <a:spcPct val="100000"/>
                  </a:lnSpc>
                  <a:spcBef>
                    <a:spcPts val="600"/>
                  </a:spcBef>
                  <a:buNone/>
                </a:pPr>
                <a:r>
                  <a:rPr lang="ja-JP" altLang="en-US" sz="2000" dirty="0" smtClean="0">
                    <a:solidFill>
                      <a:schemeClr val="tx1"/>
                    </a:solidFill>
                  </a:rPr>
                  <a:t>また，関数値は画素の中心で評価し，量子化においては整数値となるよう小数点を切り捨てよ．</a:t>
                </a:r>
                <a:endParaRPr lang="en-US" altLang="ja-JP" sz="2000" dirty="0" smtClean="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smtClean="0"/>
              <a:t>by Maksim / CC </a:t>
            </a:r>
            <a:r>
              <a:rPr lang="en-US" altLang="ja-JP" sz="1800"/>
              <a:t>BY-SA </a:t>
            </a:r>
            <a:r>
              <a:rPr lang="en-US" altLang="ja-JP" sz="180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ja-JP" altLang="en-US" sz="2400" dirty="0" smtClean="0"/>
              <a:t> </a:t>
            </a:r>
            <a:r>
              <a:rPr lang="en-US" altLang="ja-JP" sz="2400" dirty="0" smtClean="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2015 -  </a:t>
            </a:r>
            <a:r>
              <a:rPr lang="ja-JP" altLang="en-US" sz="2400" dirty="0" smtClean="0"/>
              <a:t>現在  </a:t>
            </a:r>
            <a:r>
              <a:rPr lang="ja-JP" altLang="en-US" sz="2400" dirty="0"/>
              <a:t>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a:bodyPr>
          <a:lstStyle/>
          <a:p>
            <a:pPr algn="r"/>
            <a:r>
              <a:rPr kumimoji="1" lang="en-US" altLang="ja-JP" dirty="0" smtClean="0"/>
              <a:t>HDRI</a:t>
            </a:r>
            <a:r>
              <a:rPr kumimoji="1" lang="ja-JP" altLang="en-US" dirty="0" smtClean="0"/>
              <a:t>合成</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192119"/>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a:t>
            </a:r>
            <a:r>
              <a:rPr lang="ja-JP" altLang="en-US" sz="1800" dirty="0" smtClean="0"/>
              <a:t>，デジタル画像の基礎・フィルタ</a:t>
            </a:r>
            <a:r>
              <a:rPr lang="ja-JP" altLang="en-US" sz="1800" dirty="0"/>
              <a:t>処理・幾何</a:t>
            </a:r>
            <a:r>
              <a:rPr lang="ja-JP" altLang="en-US" sz="1800" dirty="0" smtClean="0"/>
              <a:t>変換に</a:t>
            </a:r>
            <a:r>
              <a:rPr lang="ja-JP" altLang="en-US" sz="1800" dirty="0"/>
              <a:t>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endParaRPr lang="en-US" altLang="ja-JP" sz="20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Font typeface="+mj-lt"/>
              <a:buAutoNum type="arabicPeriod"/>
            </a:pPr>
            <a:r>
              <a:rPr lang="ja-JP" altLang="en-US" sz="1800" dirty="0"/>
              <a:t>デジタル画像の基礎 </a:t>
            </a:r>
            <a:r>
              <a:rPr lang="en-US" altLang="ja-JP" sz="1800" dirty="0"/>
              <a:t>– </a:t>
            </a:r>
            <a:r>
              <a:rPr lang="ja-JP" altLang="en-US" sz="1800" dirty="0"/>
              <a:t>デジタル画像の取得方法・データ形式に関する基礎的な用語を正しく利用できる</a:t>
            </a:r>
            <a:endParaRPr lang="en-US" altLang="ja-JP" sz="1800" dirty="0"/>
          </a:p>
          <a:p>
            <a:pPr marL="342900" indent="-342900">
              <a:lnSpc>
                <a:spcPct val="100000"/>
              </a:lnSpc>
              <a:spcBef>
                <a:spcPts val="600"/>
              </a:spcBef>
              <a:buFont typeface="+mj-lt"/>
              <a:buAutoNum type="arabicPeriod"/>
            </a:pPr>
            <a:r>
              <a:rPr lang="ja-JP" altLang="en-US" sz="1800" dirty="0"/>
              <a:t>フィルタ</a:t>
            </a:r>
            <a:r>
              <a:rPr lang="ja-JP" altLang="en-US" sz="1800" dirty="0" smtClean="0"/>
              <a:t>処理 </a:t>
            </a:r>
            <a:r>
              <a:rPr lang="en-US" altLang="ja-JP" sz="1800" dirty="0" smtClean="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周波数フィルタといったフィルタ</a:t>
            </a:r>
            <a:r>
              <a:rPr lang="ja-JP" altLang="en-US" sz="1800" dirty="0" smtClean="0"/>
              <a:t>処理の</a:t>
            </a:r>
            <a:r>
              <a:rPr lang="ja-JP" altLang="en-US" sz="1800" dirty="0"/>
              <a:t>計算法と効果を説明できる．</a:t>
            </a:r>
            <a:endParaRPr lang="en-US" altLang="ja-JP" sz="1800" dirty="0"/>
          </a:p>
          <a:p>
            <a:pPr marL="342900" indent="-342900">
              <a:lnSpc>
                <a:spcPct val="100000"/>
              </a:lnSpc>
              <a:spcBef>
                <a:spcPts val="600"/>
              </a:spcBef>
              <a:buFont typeface="+mj-lt"/>
              <a:buAutoNum type="arabicPeriod"/>
            </a:pPr>
            <a:r>
              <a:rPr lang="ja-JP" altLang="en-US" sz="1800" dirty="0"/>
              <a:t>幾何</a:t>
            </a:r>
            <a:r>
              <a:rPr lang="ja-JP" altLang="en-US" sz="1800" dirty="0" smtClean="0"/>
              <a:t>変換 </a:t>
            </a:r>
            <a:r>
              <a:rPr lang="en-US" altLang="ja-JP" sz="1800" dirty="0" smtClean="0"/>
              <a:t>– </a:t>
            </a:r>
            <a:r>
              <a:rPr lang="ja-JP" altLang="en-US" sz="1800" dirty="0"/>
              <a:t>剛体変換やアファイン変換といった画像の幾何学</a:t>
            </a:r>
            <a:r>
              <a:rPr lang="ja-JP" altLang="en-US" sz="1800" dirty="0" smtClean="0"/>
              <a:t>変換を計算でき，その効果</a:t>
            </a:r>
            <a:r>
              <a:rPr lang="ja-JP" altLang="en-US" sz="1800" dirty="0"/>
              <a:t>を説明できる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r>
              <a:rPr lang="ja-JP" altLang="en-US" sz="1800" dirty="0"/>
              <a:t>画像圧縮 </a:t>
            </a:r>
            <a:r>
              <a:rPr lang="en-US" altLang="ja-JP" sz="1800" dirty="0"/>
              <a:t>–</a:t>
            </a:r>
            <a:r>
              <a:rPr lang="ja-JP" altLang="en-US" sz="1800" dirty="0"/>
              <a:t>画像圧縮 </a:t>
            </a:r>
            <a:r>
              <a:rPr lang="en-US" altLang="ja-JP" sz="1800" dirty="0"/>
              <a:t>- </a:t>
            </a:r>
            <a:r>
              <a:rPr lang="ja-JP" altLang="en-US" sz="1800" dirty="0"/>
              <a:t>画像圧縮の基本的な仕組みを理解し，その内容を説明できる． </a:t>
            </a:r>
            <a:r>
              <a:rPr lang="ja-JP" altLang="en-US" sz="1800" dirty="0" smtClean="0"/>
              <a:t> </a:t>
            </a:r>
            <a:endParaRPr lang="en-US" altLang="ja-JP" sz="1800" dirty="0"/>
          </a:p>
          <a:p>
            <a:pPr marL="342900" indent="-342900">
              <a:lnSpc>
                <a:spcPct val="100000"/>
              </a:lnSpc>
              <a:spcBef>
                <a:spcPts val="600"/>
              </a:spcBef>
              <a:buFont typeface="+mj-lt"/>
              <a:buAutoNum type="arabicPeriod"/>
            </a:pPr>
            <a:r>
              <a:rPr lang="ja-JP" altLang="en-US" sz="1800" dirty="0"/>
              <a:t>プログラミング演習 </a:t>
            </a:r>
            <a:r>
              <a:rPr lang="en-US" altLang="ja-JP" sz="1800" dirty="0" smtClean="0"/>
              <a:t>–</a:t>
            </a:r>
            <a:r>
              <a:rPr lang="ja-JP" altLang="en-US" sz="1800" dirty="0"/>
              <a:t> </a:t>
            </a:r>
            <a:r>
              <a:rPr lang="ja-JP" altLang="en-US" sz="1800" dirty="0" smtClean="0"/>
              <a:t>フィルタ</a:t>
            </a:r>
            <a:r>
              <a:rPr lang="ja-JP" altLang="en-US" sz="1800" dirty="0"/>
              <a:t>処理プログラムを</a:t>
            </a:r>
            <a:r>
              <a:rPr lang="en-US" altLang="ja-JP" sz="1800" dirty="0"/>
              <a:t>Python</a:t>
            </a:r>
            <a:r>
              <a:rPr lang="ja-JP" altLang="en-US" sz="1800" dirty="0"/>
              <a:t>を用いて作成できる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期末テスト（</a:t>
            </a:r>
            <a:r>
              <a:rPr lang="en-US" altLang="ja-JP" sz="1800" dirty="0" smtClean="0"/>
              <a:t>45%</a:t>
            </a:r>
            <a:r>
              <a:rPr lang="ja-JP" altLang="en-US" sz="1800" dirty="0" smtClean="0"/>
              <a:t>）</a:t>
            </a:r>
            <a:r>
              <a:rPr lang="en-US" altLang="ja-JP" sz="1800" dirty="0" smtClean="0"/>
              <a:t>, </a:t>
            </a:r>
            <a:r>
              <a:rPr lang="ja-JP" altLang="en-US" sz="1800" dirty="0" smtClean="0"/>
              <a:t>演習</a:t>
            </a:r>
            <a:r>
              <a:rPr lang="ja-JP" altLang="en-US" sz="1800" dirty="0"/>
              <a:t>課題</a:t>
            </a:r>
            <a:r>
              <a:rPr lang="ja-JP" altLang="en-US" sz="1800" dirty="0" smtClean="0"/>
              <a:t>（</a:t>
            </a:r>
            <a:r>
              <a:rPr lang="en-US" altLang="ja-JP" sz="1800" dirty="0" smtClean="0"/>
              <a:t>45%</a:t>
            </a:r>
            <a:r>
              <a:rPr lang="ja-JP" altLang="en-US" sz="1800" dirty="0" smtClean="0"/>
              <a:t>）</a:t>
            </a:r>
            <a:r>
              <a:rPr lang="en-US" altLang="ja-JP" sz="1800" dirty="0" smtClean="0"/>
              <a:t>, </a:t>
            </a:r>
            <a:r>
              <a:rPr lang="ja-JP" altLang="en-US" sz="1800" dirty="0" smtClean="0"/>
              <a:t>ミニッツペーパー</a:t>
            </a:r>
            <a:r>
              <a:rPr lang="en-US" altLang="ja-JP" sz="1800" dirty="0" smtClean="0"/>
              <a:t>(10%)</a:t>
            </a:r>
            <a:r>
              <a:rPr lang="ja-JP" altLang="en-US" sz="1800" dirty="0" smtClean="0"/>
              <a:t>に基づき評価します．</a:t>
            </a:r>
            <a:endParaRPr lang="en-US" altLang="ja-JP" sz="1800" dirty="0" smtClean="0"/>
          </a:p>
          <a:p>
            <a:pPr marL="0" indent="0">
              <a:lnSpc>
                <a:spcPct val="100000"/>
              </a:lnSpc>
              <a:spcBef>
                <a:spcPts val="600"/>
              </a:spcBef>
              <a:buNone/>
            </a:pPr>
            <a:r>
              <a:rPr lang="ja-JP" altLang="en-US" sz="1800" dirty="0" smtClean="0"/>
              <a:t>ミニッツペーパーは</a:t>
            </a:r>
            <a:r>
              <a:rPr lang="en-US" altLang="ja-JP" sz="1800" dirty="0" err="1" smtClean="0"/>
              <a:t>scomb</a:t>
            </a:r>
            <a:r>
              <a:rPr lang="ja-JP" altLang="en-US" sz="1800" dirty="0" smtClean="0"/>
              <a:t>上で実施し，</a:t>
            </a:r>
            <a:r>
              <a:rPr lang="en-US" altLang="ja-JP" sz="1800" dirty="0" smtClean="0"/>
              <a:t>1</a:t>
            </a:r>
            <a:r>
              <a:rPr lang="ja-JP" altLang="en-US" sz="1800" dirty="0" smtClean="0"/>
              <a:t>週間は提出可能です．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4886" y="290127"/>
            <a:ext cx="9753165"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lang="ja-JP" altLang="en-US" sz="1800" dirty="0"/>
              <a:t>講義</a:t>
            </a:r>
            <a:r>
              <a:rPr kumimoji="1" lang="ja-JP" altLang="en-US" sz="1800" dirty="0" smtClean="0"/>
              <a:t>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r>
              <a:rPr lang="en-US" altLang="ja-JP" sz="1800" dirty="0" smtClean="0">
                <a:hlinkClick r:id="rId2"/>
              </a:rPr>
              <a:t>takashiijiri.com/classes</a:t>
            </a:r>
            <a:endParaRPr lang="en-US" altLang="ja-JP" sz="1800" dirty="0" smtClean="0"/>
          </a:p>
          <a:p>
            <a:pPr marL="0" indent="0">
              <a:buNone/>
            </a:pPr>
            <a:r>
              <a:rPr lang="ja-JP" altLang="en-US" sz="1800" dirty="0" smtClean="0"/>
              <a:t>また，学内</a:t>
            </a:r>
            <a:r>
              <a:rPr lang="en-US" altLang="ja-JP" sz="1800" dirty="0" smtClean="0"/>
              <a:t>LSM</a:t>
            </a:r>
            <a:r>
              <a:rPr lang="ja-JP" altLang="en-US" sz="1800" dirty="0" smtClean="0"/>
              <a:t>より過去の講義動画を視聴できます．</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gmail.com</a:t>
            </a:r>
          </a:p>
          <a:p>
            <a:pPr marL="0" indent="0">
              <a:buNone/>
            </a:pPr>
            <a:endParaRPr lang="en-US" altLang="ja-JP" sz="1800" dirty="0" smtClean="0"/>
          </a:p>
          <a:p>
            <a:pPr marL="0" indent="0">
              <a:lnSpc>
                <a:spcPct val="100000"/>
              </a:lnSpc>
              <a:spcBef>
                <a:spcPts val="600"/>
              </a:spcBef>
              <a:buNone/>
            </a:pPr>
            <a:r>
              <a:rPr lang="ja-JP" altLang="en-US" sz="2400" b="1" dirty="0" smtClean="0"/>
              <a:t>○受講上</a:t>
            </a:r>
            <a:r>
              <a:rPr lang="ja-JP" altLang="en-US" sz="2400" b="1" dirty="0"/>
              <a:t>の注意：</a:t>
            </a:r>
            <a:endParaRPr lang="en-US" altLang="ja-JP" sz="2400" b="1" dirty="0"/>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smtClean="0"/>
              <a:t>LSM</a:t>
            </a:r>
            <a:r>
              <a:rPr lang="ja-JP" altLang="en-US" sz="1800" dirty="0" smtClean="0"/>
              <a:t>利用</a:t>
            </a:r>
            <a:r>
              <a:rPr lang="ja-JP" altLang="en-US" sz="1800" dirty="0"/>
              <a:t>のためのラップトップ・</a:t>
            </a:r>
            <a:r>
              <a:rPr lang="ja-JP" altLang="en-US" sz="1800" dirty="0" smtClean="0"/>
              <a:t>スマホの</a:t>
            </a:r>
            <a:r>
              <a:rPr lang="ja-JP" altLang="en-US" sz="1800" dirty="0"/>
              <a:t>利用を許可します．</a:t>
            </a:r>
            <a:endParaRPr lang="en-US" altLang="ja-JP" sz="1800" dirty="0"/>
          </a:p>
          <a:p>
            <a:pPr marL="0" indent="0">
              <a:lnSpc>
                <a:spcPct val="100000"/>
              </a:lnSpc>
              <a:spcBef>
                <a:spcPts val="600"/>
              </a:spcBef>
              <a:buNone/>
            </a:pPr>
            <a:r>
              <a:rPr lang="ja-JP" altLang="en-US" sz="1800" dirty="0" smtClean="0"/>
              <a:t>講義中の私語</a:t>
            </a:r>
            <a:r>
              <a:rPr lang="ja-JP" altLang="en-US" sz="1800" dirty="0"/>
              <a:t>は周囲の迷惑になる</a:t>
            </a:r>
            <a:r>
              <a:rPr lang="ja-JP" altLang="en-US" sz="1800" dirty="0" smtClean="0"/>
              <a:t>ため控えてください，必要な場合はオンラインで行なってください．（本学講義において私語で困ったことはないのですが、一応）</a:t>
            </a: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教科書（参考資料）</a:t>
            </a:r>
            <a:endParaRPr kumimoji="1" lang="ja-JP" altLang="en-US" dirty="0"/>
          </a:p>
        </p:txBody>
      </p:sp>
      <p:sp>
        <p:nvSpPr>
          <p:cNvPr id="3" name="コンテンツ プレースホルダー 2"/>
          <p:cNvSpPr>
            <a:spLocks noGrp="1"/>
          </p:cNvSpPr>
          <p:nvPr>
            <p:ph idx="1"/>
          </p:nvPr>
        </p:nvSpPr>
        <p:spPr>
          <a:xfrm>
            <a:off x="4762501" y="1391055"/>
            <a:ext cx="7212248" cy="5243209"/>
          </a:xfrm>
        </p:spPr>
        <p:txBody>
          <a:bodyPr>
            <a:normAutofit fontScale="92500" lnSpcReduction="20000"/>
          </a:bodyPr>
          <a:lstStyle/>
          <a:p>
            <a:pPr>
              <a:lnSpc>
                <a:spcPct val="110000"/>
              </a:lnSpc>
              <a:spcBef>
                <a:spcPts val="600"/>
              </a:spcBef>
              <a:spcAft>
                <a:spcPts val="600"/>
              </a:spcAft>
            </a:pPr>
            <a:r>
              <a:rPr lang="en-US" altLang="ja-JP" sz="2400" dirty="0" smtClean="0"/>
              <a:t>CG-Arts</a:t>
            </a:r>
            <a:r>
              <a:rPr lang="ja-JP" altLang="en-US" sz="2400" dirty="0" smtClean="0"/>
              <a:t>協会（画像情報教育進行委員会）</a:t>
            </a:r>
            <a:endParaRPr lang="en-US" altLang="ja-JP" sz="2400" dirty="0" smtClean="0"/>
          </a:p>
          <a:p>
            <a:pPr>
              <a:lnSpc>
                <a:spcPct val="110000"/>
              </a:lnSpc>
              <a:spcBef>
                <a:spcPts val="600"/>
              </a:spcBef>
              <a:spcAft>
                <a:spcPts val="600"/>
              </a:spcAft>
            </a:pPr>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pPr>
              <a:lnSpc>
                <a:spcPct val="110000"/>
              </a:lnSpc>
              <a:spcBef>
                <a:spcPts val="600"/>
              </a:spcBef>
              <a:spcAft>
                <a:spcPts val="600"/>
              </a:spcAft>
            </a:pPr>
            <a:endParaRPr lang="en-US" altLang="ja-JP" sz="2400" dirty="0"/>
          </a:p>
          <a:p>
            <a:pPr>
              <a:lnSpc>
                <a:spcPct val="110000"/>
              </a:lnSpc>
              <a:spcBef>
                <a:spcPts val="600"/>
              </a:spcBef>
              <a:spcAft>
                <a:spcPts val="600"/>
              </a:spcAft>
            </a:pPr>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pPr>
              <a:lnSpc>
                <a:spcPct val="110000"/>
              </a:lnSpc>
              <a:spcBef>
                <a:spcPts val="600"/>
              </a:spcBef>
              <a:spcAft>
                <a:spcPts val="600"/>
              </a:spcAft>
            </a:pPr>
            <a:r>
              <a:rPr lang="ja-JP" altLang="en-US" sz="2400" dirty="0"/>
              <a:t>画像</a:t>
            </a:r>
            <a:r>
              <a:rPr lang="ja-JP" altLang="en-US" sz="2400" dirty="0" smtClean="0"/>
              <a:t>や例が多く入門者には最適だと思います</a:t>
            </a:r>
            <a:endParaRPr lang="en-US" altLang="ja-JP" sz="2400" dirty="0" smtClean="0"/>
          </a:p>
          <a:p>
            <a:pPr>
              <a:lnSpc>
                <a:spcPct val="110000"/>
              </a:lnSpc>
              <a:spcBef>
                <a:spcPts val="600"/>
              </a:spcBef>
              <a:spcAft>
                <a:spcPts val="600"/>
              </a:spcAft>
            </a:pPr>
            <a:r>
              <a:rPr lang="ja-JP" altLang="en-US" sz="2400" dirty="0" smtClean="0"/>
              <a:t>網羅性が高い反面，説明不足の部分もありま</a:t>
            </a:r>
            <a:r>
              <a:rPr lang="ja-JP" altLang="en-US" sz="2400" dirty="0"/>
              <a:t>す</a:t>
            </a:r>
            <a:endParaRPr lang="en-US" altLang="ja-JP" sz="2400" dirty="0"/>
          </a:p>
          <a:p>
            <a:pPr>
              <a:lnSpc>
                <a:spcPct val="110000"/>
              </a:lnSpc>
              <a:spcBef>
                <a:spcPts val="600"/>
              </a:spcBef>
              <a:spcAft>
                <a:spcPts val="600"/>
              </a:spcAft>
            </a:pPr>
            <a:r>
              <a:rPr lang="ja-JP" altLang="en-US" sz="2400" dirty="0" smtClean="0"/>
              <a:t>デジタルメディア処理２もこの教科書を利用します</a:t>
            </a:r>
            <a:endParaRPr lang="en-US" altLang="ja-JP" sz="2400" dirty="0" smtClean="0"/>
          </a:p>
          <a:p>
            <a:pPr marL="0" indent="0">
              <a:lnSpc>
                <a:spcPct val="110000"/>
              </a:lnSpc>
              <a:spcBef>
                <a:spcPts val="600"/>
              </a:spcBef>
              <a:spcAft>
                <a:spcPts val="600"/>
              </a:spcAft>
              <a:buNone/>
            </a:pPr>
            <a:endParaRPr lang="en-US" altLang="ja-JP" sz="2400" dirty="0" smtClean="0"/>
          </a:p>
          <a:p>
            <a:pPr marL="0" indent="0">
              <a:lnSpc>
                <a:spcPct val="110000"/>
              </a:lnSpc>
              <a:spcBef>
                <a:spcPts val="600"/>
              </a:spcBef>
              <a:spcAft>
                <a:spcPts val="600"/>
              </a:spcAft>
              <a:buNone/>
            </a:pPr>
            <a:r>
              <a:rPr lang="ja-JP" altLang="en-US" sz="2400" dirty="0" smtClean="0">
                <a:solidFill>
                  <a:srgbClr val="FF0000"/>
                </a:solidFill>
              </a:rPr>
              <a:t>注</a:t>
            </a:r>
            <a:r>
              <a:rPr lang="en-US" altLang="ja-JP" sz="2400" dirty="0" smtClean="0">
                <a:solidFill>
                  <a:srgbClr val="FF0000"/>
                </a:solidFill>
              </a:rPr>
              <a:t>) </a:t>
            </a:r>
            <a:r>
              <a:rPr lang="ja-JP" altLang="en-US" sz="2400" dirty="0" smtClean="0">
                <a:solidFill>
                  <a:srgbClr val="FF0000"/>
                </a:solidFill>
              </a:rPr>
              <a:t>講義では私の用意した資料を中心に利用し，この教科書は講義中にはほとんど利用しません．講義した領域やその周辺領域を学修するための資料として利用してください</a:t>
            </a:r>
            <a:endParaRPr lang="en-US" altLang="ja-JP" sz="2400" dirty="0" smtClean="0">
              <a:solidFill>
                <a:srgbClr val="FF0000"/>
              </a:solidFill>
            </a:endParaRPr>
          </a:p>
          <a:p>
            <a:pPr marL="0" indent="0">
              <a:lnSpc>
                <a:spcPct val="110000"/>
              </a:lnSpc>
              <a:spcBef>
                <a:spcPts val="600"/>
              </a:spcBef>
              <a:spcAft>
                <a:spcPts val="600"/>
              </a:spcAft>
              <a:buNone/>
            </a:pP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222713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normAutofit/>
          </a:bodyPr>
          <a:lstStyle/>
          <a:p>
            <a:pPr marL="0" indent="0">
              <a:buNone/>
            </a:pPr>
            <a:r>
              <a:rPr kumimoji="1" lang="ja-JP" altLang="en-US" sz="2400" dirty="0" smtClean="0"/>
              <a:t>以下の日程にてプログラミング演習を行ないます</a:t>
            </a:r>
            <a:endParaRPr kumimoji="1" lang="en-US" altLang="ja-JP" sz="2400" dirty="0" smtClean="0"/>
          </a:p>
          <a:p>
            <a:pPr>
              <a:lnSpc>
                <a:spcPct val="100000"/>
              </a:lnSpc>
              <a:spcBef>
                <a:spcPts val="600"/>
              </a:spcBef>
              <a:spcAft>
                <a:spcPts val="600"/>
              </a:spcAft>
            </a:pPr>
            <a:r>
              <a:rPr lang="en-US" altLang="ja-JP" sz="1800" dirty="0" smtClean="0"/>
              <a:t>10/09</a:t>
            </a:r>
            <a:r>
              <a:rPr lang="en-US" altLang="ja-JP" sz="1800" b="1" dirty="0">
                <a:solidFill>
                  <a:srgbClr val="FF0000"/>
                </a:solidFill>
              </a:rPr>
              <a:t>	</a:t>
            </a:r>
            <a:r>
              <a:rPr lang="ja-JP" altLang="en-US" sz="1800" dirty="0"/>
              <a:t>画像処理演習 </a:t>
            </a:r>
            <a:r>
              <a:rPr lang="en-US" altLang="ja-JP" sz="1800" dirty="0" smtClean="0"/>
              <a:t>:</a:t>
            </a:r>
            <a:r>
              <a:rPr lang="ja-JP" altLang="en-US" sz="1800" dirty="0"/>
              <a:t> </a:t>
            </a:r>
            <a:r>
              <a:rPr lang="en-US" altLang="ja-JP" sz="1800" dirty="0" smtClean="0"/>
              <a:t>python</a:t>
            </a:r>
            <a:r>
              <a:rPr lang="ja-JP" altLang="en-US" sz="1800" dirty="0" smtClean="0"/>
              <a:t>入門   </a:t>
            </a:r>
            <a:r>
              <a:rPr lang="en-US" altLang="ja-JP" sz="1800" dirty="0">
                <a:solidFill>
                  <a:srgbClr val="FF0000"/>
                </a:solidFill>
              </a:rPr>
              <a:t>(PC</a:t>
            </a:r>
            <a:r>
              <a:rPr lang="ja-JP" altLang="en-US" sz="1800" dirty="0" smtClean="0">
                <a:solidFill>
                  <a:srgbClr val="FF0000"/>
                </a:solidFill>
              </a:rPr>
              <a:t>室）</a:t>
            </a:r>
            <a:endParaRPr lang="en-US" altLang="ja-JP" sz="1800" dirty="0" smtClean="0">
              <a:solidFill>
                <a:srgbClr val="FF0000"/>
              </a:solidFill>
            </a:endParaRPr>
          </a:p>
          <a:p>
            <a:pPr>
              <a:lnSpc>
                <a:spcPct val="100000"/>
              </a:lnSpc>
              <a:spcBef>
                <a:spcPts val="600"/>
              </a:spcBef>
              <a:spcAft>
                <a:spcPts val="600"/>
              </a:spcAft>
            </a:pPr>
            <a:r>
              <a:rPr lang="en-US" altLang="ja-JP" sz="1800" dirty="0" smtClean="0"/>
              <a:t>11/13</a:t>
            </a:r>
            <a:r>
              <a:rPr lang="en-US" altLang="ja-JP" sz="1800" b="1" dirty="0">
                <a:solidFill>
                  <a:srgbClr val="FF0000"/>
                </a:solidFill>
              </a:rPr>
              <a:t>	</a:t>
            </a:r>
            <a:r>
              <a:rPr lang="ja-JP" altLang="en-US" sz="1800" dirty="0"/>
              <a:t>画像処理演習 </a:t>
            </a:r>
            <a:r>
              <a:rPr lang="en-US" altLang="ja-JP" sz="1800" dirty="0" smtClean="0"/>
              <a:t>:</a:t>
            </a:r>
            <a:r>
              <a:rPr lang="ja-JP" altLang="en-US" sz="1800" dirty="0"/>
              <a:t> </a:t>
            </a:r>
            <a:r>
              <a:rPr lang="ja-JP" altLang="en-US" sz="1800" dirty="0" smtClean="0"/>
              <a:t>フィルタ処理</a:t>
            </a:r>
            <a:r>
              <a:rPr lang="ja-JP" altLang="en-US" sz="1800" dirty="0"/>
              <a:t> </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b="1" dirty="0">
              <a:solidFill>
                <a:srgbClr val="FF0000"/>
              </a:solidFill>
            </a:endParaRPr>
          </a:p>
          <a:p>
            <a:pPr>
              <a:lnSpc>
                <a:spcPct val="100000"/>
              </a:lnSpc>
              <a:spcBef>
                <a:spcPts val="600"/>
              </a:spcBef>
              <a:spcAft>
                <a:spcPts val="600"/>
              </a:spcAft>
            </a:pPr>
            <a:r>
              <a:rPr lang="en-US" altLang="ja-JP" sz="1800" dirty="0" smtClean="0"/>
              <a:t>11/20</a:t>
            </a:r>
            <a:r>
              <a:rPr lang="en-US" altLang="ja-JP" sz="1800" dirty="0"/>
              <a:t>	</a:t>
            </a:r>
            <a:r>
              <a:rPr lang="ja-JP" altLang="en-US" sz="1800" dirty="0"/>
              <a:t>画像処理演習 </a:t>
            </a:r>
            <a:r>
              <a:rPr lang="en-US" altLang="ja-JP" sz="1800" dirty="0"/>
              <a:t>: </a:t>
            </a:r>
            <a:r>
              <a:rPr lang="ja-JP" altLang="en-US" sz="1800" dirty="0"/>
              <a:t>フィルタ処理 </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dirty="0"/>
          </a:p>
          <a:p>
            <a:pPr>
              <a:lnSpc>
                <a:spcPct val="100000"/>
              </a:lnSpc>
              <a:spcBef>
                <a:spcPts val="600"/>
              </a:spcBef>
              <a:spcAft>
                <a:spcPts val="600"/>
              </a:spcAft>
            </a:pPr>
            <a:r>
              <a:rPr lang="en-US" altLang="ja-JP" sz="1800" dirty="0" smtClean="0"/>
              <a:t>11/27</a:t>
            </a:r>
            <a:r>
              <a:rPr lang="en-US" altLang="ja-JP" sz="1800" dirty="0"/>
              <a:t>	</a:t>
            </a:r>
            <a:r>
              <a:rPr lang="ja-JP" altLang="en-US" sz="1800" dirty="0"/>
              <a:t>画像処理演習 </a:t>
            </a:r>
            <a:r>
              <a:rPr lang="en-US" altLang="ja-JP" sz="1800" dirty="0"/>
              <a:t>: </a:t>
            </a:r>
            <a:r>
              <a:rPr lang="ja-JP" altLang="en-US" sz="1800" dirty="0"/>
              <a:t>フィルタ処理 </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b="1" dirty="0"/>
          </a:p>
          <a:p>
            <a:pPr>
              <a:lnSpc>
                <a:spcPct val="100000"/>
              </a:lnSpc>
              <a:spcBef>
                <a:spcPts val="600"/>
              </a:spcBef>
              <a:spcAft>
                <a:spcPts val="600"/>
              </a:spcAft>
            </a:pPr>
            <a:r>
              <a:rPr lang="en-US" altLang="ja-JP" sz="1800" dirty="0" smtClean="0"/>
              <a:t>12/04</a:t>
            </a:r>
            <a:r>
              <a:rPr lang="en-US" altLang="ja-JP" sz="1800" dirty="0"/>
              <a:t>	</a:t>
            </a:r>
            <a:r>
              <a:rPr lang="ja-JP" altLang="en-US" sz="1800" dirty="0"/>
              <a:t>画像処理演習 </a:t>
            </a:r>
            <a:r>
              <a:rPr lang="en-US" altLang="ja-JP" sz="1800" dirty="0"/>
              <a:t>: </a:t>
            </a:r>
            <a:r>
              <a:rPr lang="ja-JP" altLang="en-US" sz="1800" dirty="0"/>
              <a:t>フィルタ処理</a:t>
            </a:r>
            <a:r>
              <a:rPr lang="en-US" altLang="ja-JP" sz="1800" dirty="0">
                <a:solidFill>
                  <a:srgbClr val="FF0000"/>
                </a:solidFill>
              </a:rPr>
              <a:t> </a:t>
            </a:r>
            <a:r>
              <a:rPr lang="en-US" altLang="ja-JP" sz="1800" dirty="0" smtClean="0">
                <a:solidFill>
                  <a:srgbClr val="FF0000"/>
                </a:solidFill>
              </a:rPr>
              <a:t>(PC</a:t>
            </a:r>
            <a:r>
              <a:rPr lang="ja-JP" altLang="en-US" sz="1800" dirty="0" smtClean="0">
                <a:solidFill>
                  <a:srgbClr val="FF0000"/>
                </a:solidFill>
              </a:rPr>
              <a:t>室</a:t>
            </a:r>
            <a:r>
              <a:rPr lang="en-US" altLang="ja-JP" sz="1800" dirty="0" smtClean="0">
                <a:solidFill>
                  <a:srgbClr val="FF0000"/>
                </a:solidFill>
              </a:rPr>
              <a:t>)</a:t>
            </a:r>
            <a:endParaRPr kumimoji="0" lang="en-US" altLang="ja-JP" sz="1100" dirty="0" smtClean="0">
              <a:latin typeface="Arial" panose="020B0604020202020204" pitchFamily="34" charset="0"/>
            </a:endParaRPr>
          </a:p>
          <a:p>
            <a:pPr marL="0" indent="0">
              <a:buNone/>
            </a:pPr>
            <a:r>
              <a:rPr kumimoji="0" lang="ja-JP" altLang="en-US" sz="2400" dirty="0" smtClean="0">
                <a:latin typeface="Arial" panose="020B0604020202020204" pitchFamily="34" charset="0"/>
              </a:rPr>
              <a:t>場所 </a:t>
            </a:r>
            <a:r>
              <a:rPr kumimoji="0" lang="en-US" altLang="ja-JP" sz="2400" dirty="0" smtClean="0">
                <a:latin typeface="Arial" panose="020B0604020202020204" pitchFamily="34" charset="0"/>
              </a:rPr>
              <a:t>: </a:t>
            </a:r>
            <a:r>
              <a:rPr kumimoji="0" lang="ja-JP" altLang="ja-JP" sz="2400" dirty="0" smtClean="0">
                <a:latin typeface="Arial" panose="020B0604020202020204" pitchFamily="34" charset="0"/>
              </a:rPr>
              <a:t>PC教室</a:t>
            </a:r>
            <a:r>
              <a:rPr kumimoji="0" lang="en-US" altLang="ja-JP" sz="2400" dirty="0" smtClean="0">
                <a:latin typeface="Arial" panose="020B0604020202020204" pitchFamily="34" charset="0"/>
              </a:rPr>
              <a:t>(</a:t>
            </a:r>
            <a:r>
              <a:rPr kumimoji="0" lang="ja-JP" altLang="en-US" sz="2400" dirty="0" smtClean="0">
                <a:latin typeface="Arial" panose="020B0604020202020204" pitchFamily="34" charset="0"/>
              </a:rPr>
              <a:t>未定</a:t>
            </a:r>
            <a:r>
              <a:rPr kumimoji="0" lang="en-US" altLang="ja-JP" sz="2400" dirty="0" smtClean="0">
                <a:latin typeface="Arial" panose="020B0604020202020204" pitchFamily="34" charset="0"/>
              </a:rPr>
              <a:t>)</a:t>
            </a:r>
            <a:endParaRPr lang="en-US" altLang="ja-JP" sz="2400" dirty="0" smtClean="0"/>
          </a:p>
          <a:p>
            <a:pPr marL="0" indent="0">
              <a:buNone/>
            </a:pPr>
            <a:r>
              <a:rPr lang="ja-JP" altLang="en-US" sz="2400" dirty="0" smtClean="0"/>
              <a:t>言語 </a:t>
            </a:r>
            <a:r>
              <a:rPr kumimoji="0" lang="en-US" altLang="ja-JP" sz="2400" dirty="0" smtClean="0">
                <a:latin typeface="Arial" panose="020B0604020202020204" pitchFamily="34" charset="0"/>
              </a:rPr>
              <a:t>: </a:t>
            </a:r>
            <a:r>
              <a:rPr lang="en-US" altLang="ja-JP" sz="2400" dirty="0" smtClean="0"/>
              <a:t>Python </a:t>
            </a:r>
          </a:p>
          <a:p>
            <a:pPr marL="0" indent="0">
              <a:buNone/>
            </a:pPr>
            <a:r>
              <a:rPr lang="ja-JP" altLang="en-US" sz="2400" dirty="0" smtClean="0"/>
              <a:t>ライブラリ </a:t>
            </a:r>
            <a:r>
              <a:rPr lang="en-US" altLang="ja-JP" sz="2400" dirty="0" smtClean="0"/>
              <a:t>: </a:t>
            </a:r>
            <a:r>
              <a:rPr lang="en-US" altLang="ja-JP" sz="2400" dirty="0" err="1" smtClean="0"/>
              <a:t>OpenCV</a:t>
            </a:r>
            <a:endParaRPr lang="en-US" altLang="ja-JP" sz="2400" dirty="0" smtClean="0"/>
          </a:p>
          <a:p>
            <a:pPr marL="0" indent="0">
              <a:buNone/>
            </a:pPr>
            <a:r>
              <a:rPr lang="ja-JP" altLang="en-US" sz="2400" dirty="0" smtClean="0"/>
              <a:t>内容 </a:t>
            </a:r>
            <a:r>
              <a:rPr lang="en-US" altLang="ja-JP" sz="2400" dirty="0" smtClean="0"/>
              <a:t>: </a:t>
            </a:r>
            <a:r>
              <a:rPr lang="ja-JP" altLang="en-US" sz="2400" dirty="0" smtClean="0"/>
              <a:t>フィルタ，フーリエ変換，ハーフトーニング</a:t>
            </a:r>
            <a:r>
              <a:rPr lang="en-US" altLang="ja-JP" sz="2400" dirty="0" smtClean="0"/>
              <a:t> </a:t>
            </a:r>
          </a:p>
          <a:p>
            <a:pPr marL="0" indent="0">
              <a:buNone/>
            </a:pPr>
            <a:r>
              <a:rPr lang="ja-JP" altLang="en-US" sz="2400" dirty="0" smtClean="0"/>
              <a:t>毎回レポート課題を出題します．</a:t>
            </a:r>
            <a:endParaRPr lang="en-US" altLang="ja-JP" sz="2400" dirty="0" smtClean="0"/>
          </a:p>
          <a:p>
            <a:pPr marL="0" indent="0">
              <a:buNone/>
            </a:pPr>
            <a:endParaRPr kumimoji="1" lang="ja-JP" altLang="en-US" sz="2400" dirty="0"/>
          </a:p>
        </p:txBody>
      </p:sp>
    </p:spTree>
    <p:extLst>
      <p:ext uri="{BB962C8B-B14F-4D97-AF65-F5344CB8AC3E}">
        <p14:creationId xmlns:p14="http://schemas.microsoft.com/office/powerpoint/2010/main" val="3368621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3153</TotalTime>
  <Words>2431</Words>
  <Application>Microsoft Office PowerPoint</Application>
  <PresentationFormat>ワイド画面</PresentationFormat>
  <Paragraphs>609</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デジタルメディア処理1</vt:lpstr>
      <vt:lpstr>井尻敬 – takashiijiri.com</vt:lpstr>
      <vt:lpstr>井尻敬 – takashiijiri.com</vt:lpstr>
      <vt:lpstr>PowerPoint プレゼンテーション</vt:lpstr>
      <vt:lpstr>PowerPoint プレゼンテーション</vt:lpstr>
      <vt:lpstr>教科書（参考資料）</vt:lpstr>
      <vt:lpstr>スケジュール</vt:lpstr>
      <vt:lpstr>ある手法を『理解する』とは？</vt:lpstr>
      <vt:lpstr>Pythonプログラミング演習</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142</cp:revision>
  <cp:lastPrinted>2017-08-22T05:57:33Z</cp:lastPrinted>
  <dcterms:created xsi:type="dcterms:W3CDTF">2017-01-19T02:23:36Z</dcterms:created>
  <dcterms:modified xsi:type="dcterms:W3CDTF">2018-09-10T09:05:49Z</dcterms:modified>
</cp:coreProperties>
</file>